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8" r:id="rId2"/>
    <p:sldId id="270" r:id="rId3"/>
    <p:sldId id="272" r:id="rId4"/>
    <p:sldId id="256" r:id="rId5"/>
    <p:sldId id="257" r:id="rId6"/>
    <p:sldId id="275" r:id="rId7"/>
    <p:sldId id="276" r:id="rId8"/>
    <p:sldId id="269" r:id="rId9"/>
    <p:sldId id="273" r:id="rId10"/>
    <p:sldId id="259" r:id="rId11"/>
    <p:sldId id="261" r:id="rId12"/>
    <p:sldId id="262" r:id="rId13"/>
    <p:sldId id="263" r:id="rId14"/>
    <p:sldId id="274" r:id="rId15"/>
    <p:sldId id="260" r:id="rId16"/>
    <p:sldId id="264" r:id="rId17"/>
    <p:sldId id="265" r:id="rId18"/>
    <p:sldId id="266" r:id="rId19"/>
    <p:sldId id="267" r:id="rId20"/>
    <p:sldId id="27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FB24D-4048-45A7-AD30-81CE5613A931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72EBE-F2CE-4ECE-824E-6795BABC8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518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72EBE-F2CE-4ECE-824E-6795BABC8A0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52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1BC9F-9A16-F7E7-DEE9-6C61E24C2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953A0D-93FA-66DF-3604-CDF327F4A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D9D250-9870-D05E-30B5-264C8D15A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E857-21C2-47F8-8F72-E44CFA1AA77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968347-5B15-5EEC-EF2E-56880866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387E7-BDE9-E94E-8A2D-2580C6CC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CA27-3EA1-4A25-8BD1-A30840D63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497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13C37-CB26-E811-0E11-3FB27757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9F302B-1C53-C9D2-00BE-512C6ACFB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0EF19E-5437-F9AB-9011-95EB9992E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E857-21C2-47F8-8F72-E44CFA1AA77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2FE277-3C02-9D80-4E52-F29ACC4FD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D472EB-38E6-BA21-C92F-14376EE5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CA27-3EA1-4A25-8BD1-A30840D63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20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DBFAA0-C698-8C19-CE08-7A1F7323E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76E596-0942-4E2D-6F1E-13858B63E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340C99-4C58-1D89-3DA5-1D718532B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E857-21C2-47F8-8F72-E44CFA1AA77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A509BF-2945-5258-EB6C-652DE6D2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82169F-3BC4-2AC6-BDC3-C1D3599B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CA27-3EA1-4A25-8BD1-A30840D63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36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9A927-F7A9-ADDD-511C-8407178C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ED097D-86EE-73ED-2660-FDA62201B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D9B786-E3E4-2D66-10A1-45F2DE944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E857-21C2-47F8-8F72-E44CFA1AA77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AA2248-A124-7430-033B-5B03E32A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D29D26-775E-20F8-957B-D8038D439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CA27-3EA1-4A25-8BD1-A30840D63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541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2AEEE-9B93-2991-2F4A-F21DC7D1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85E368-AD0C-3663-07AF-661A3F9D9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345772-1B0A-7245-477A-D7AEF7E20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E857-21C2-47F8-8F72-E44CFA1AA77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03D791-AAC9-C4AB-2079-AF7B56FE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FE1828-8196-0536-771B-73E7A0D2D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CA27-3EA1-4A25-8BD1-A30840D63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222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32BE8-428E-1C2D-7EB6-C7BE4C54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A3BC5D-8E87-4CA4-D4C3-37F2F694E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31E5AB-FF19-2ECD-5C48-4C5178CA8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4D107D-BAF8-FDF1-0E56-2B632E1BB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E857-21C2-47F8-8F72-E44CFA1AA77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858361-7B00-8AE5-B3EA-D64A7CDE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7B6D40-B9DB-3798-A320-C3FFAC3B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CA27-3EA1-4A25-8BD1-A30840D63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384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04FF6-3A4F-A1D0-78FE-61676036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31EEEC-31F5-B1B1-42D9-56E2F81FA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78D4AE-7733-D7F2-CF98-FF94E8891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F3934B-D9B0-9990-2F68-51C3DE772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8C3500-A633-7FCA-AFE7-8A6D2B8C4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FB2F5A-51E7-4394-C2C2-3B9B5158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E857-21C2-47F8-8F72-E44CFA1AA77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8C956D3-E509-E34F-82B3-6B9CE78B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8365A9F-B5F6-0724-7AB9-0C8C0F13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CA27-3EA1-4A25-8BD1-A30840D63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346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2A641-8FC1-7A26-1A70-0969A9B7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4DAB54-2651-6200-C2D6-A80EFFA76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E857-21C2-47F8-8F72-E44CFA1AA77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3812C6-0676-2AB1-3DB1-54F5A8C3F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315D39-0764-55E6-2016-317E8FFA1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CA27-3EA1-4A25-8BD1-A30840D63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418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267E56-1DBC-C430-B7FD-378462362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E857-21C2-47F8-8F72-E44CFA1AA77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B268A2-74E2-C7A7-7703-E5132292E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C69144-A785-D59F-2C96-C085F1E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CA27-3EA1-4A25-8BD1-A30840D63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56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D5D47-ABCF-E17B-D225-554F1B3E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4B1761-245A-E0BC-C467-78F1A0433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5C5E30-C4E2-1F7E-2DFB-A6D4275FC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31D242-9796-10D8-DB2A-D105EDA7C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E857-21C2-47F8-8F72-E44CFA1AA77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0E3DCD-0099-6295-EA66-08E9CF50A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E868AA-3D79-BB56-17EF-06EBD93A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CA27-3EA1-4A25-8BD1-A30840D63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45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775531-20FE-0225-1E08-0D19CF27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90DC73-3892-BCE3-1AD3-B727394807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AF5A2A-5F29-C1DD-12F5-993156536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708A01-0563-7A6F-A50A-BFC32EAD5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E857-21C2-47F8-8F72-E44CFA1AA77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E3F234-2130-D01A-81C4-8E8D7E665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F3A0BB-92C3-0535-9AFC-C59ECA41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CA27-3EA1-4A25-8BD1-A30840D63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72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F4FFB09-583A-0156-E215-871282826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0009A3-EDA5-8FD7-9E36-0AB05B7E7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35179B-53CF-D6B1-5BF6-3F83B9324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CE857-21C2-47F8-8F72-E44CFA1AA77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2F1437-687E-A2FE-0E25-A65E11B8D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CDBB32-DB0A-D536-B88B-151A6DD64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1CA27-3EA1-4A25-8BD1-A30840D639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68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679216-26DD-545E-4862-4B52671E6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1" y="791349"/>
            <a:ext cx="7549788" cy="55097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60E4BBC-F613-3809-2378-E0D62AD033C0}"/>
              </a:ext>
            </a:extLst>
          </p:cNvPr>
          <p:cNvSpPr txBox="1"/>
          <p:nvPr/>
        </p:nvSpPr>
        <p:spPr>
          <a:xfrm>
            <a:off x="371475" y="32968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名词术语和概念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90653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50E773-B84F-010E-1FCB-7AED4AA556BD}"/>
              </a:ext>
            </a:extLst>
          </p:cNvPr>
          <p:cNvSpPr txBox="1"/>
          <p:nvPr/>
        </p:nvSpPr>
        <p:spPr>
          <a:xfrm>
            <a:off x="247650" y="16550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0" dirty="0">
                <a:solidFill>
                  <a:srgbClr val="40404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相半波相控整流电路</a:t>
            </a:r>
            <a:r>
              <a:rPr lang="en-US" altLang="zh-CN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电阻性负载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0C09E4-EB9E-913C-F8A9-99C2A447B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62" y="143409"/>
            <a:ext cx="4016088" cy="19127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6A93BE-CE80-BFD8-BC8C-A5733F48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89" y="735278"/>
            <a:ext cx="3389144" cy="50769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D5F3EA1-A83E-15D8-1575-FBC879804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055" y="1099802"/>
            <a:ext cx="2872989" cy="51310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798CB09-BE9D-414E-538A-79195422EC88}"/>
              </a:ext>
            </a:extLst>
          </p:cNvPr>
          <p:cNvSpPr txBox="1"/>
          <p:nvPr/>
        </p:nvSpPr>
        <p:spPr>
          <a:xfrm>
            <a:off x="1717288" y="5861501"/>
            <a:ext cx="1152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1800" b="1" i="1" dirty="0">
                <a:solidFill>
                  <a:srgbClr val="0033CC"/>
                </a:solidFill>
                <a:effectLst/>
                <a:latin typeface="TimesNewRomanPS-BoldItalicMT"/>
              </a:rPr>
              <a:t>α</a:t>
            </a:r>
            <a:r>
              <a:rPr lang="el-GR" altLang="zh-CN" sz="1800" b="1" dirty="0">
                <a:solidFill>
                  <a:srgbClr val="0033CC"/>
                </a:solidFill>
                <a:effectLst/>
                <a:latin typeface="TimesNewRomanPS-BoldMT"/>
              </a:rPr>
              <a:t>=0</a:t>
            </a:r>
            <a:r>
              <a:rPr lang="el-GR" altLang="zh-CN" sz="1800" b="1" dirty="0">
                <a:solidFill>
                  <a:srgbClr val="0033C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°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E210218-CE7B-2FEA-A963-C18F6AFA1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044" y="1277404"/>
            <a:ext cx="2705334" cy="49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2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BB40201-7113-A3B1-57AC-9C32B6FD9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53" y="870537"/>
            <a:ext cx="4665498" cy="14541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D57B90-D211-2BBB-64FB-D1E7A87D1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32" y="2438400"/>
            <a:ext cx="7143993" cy="8942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FC7FE3-0764-2381-B764-C18BC02E1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329" y="445690"/>
            <a:ext cx="4863116" cy="22213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A3433B8-21EF-A165-73B1-A9B616DD0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354" y="3261300"/>
            <a:ext cx="4244131" cy="9773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D100DB5-A406-3910-0DDD-DA1AA0A9D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354" y="4340633"/>
            <a:ext cx="9464945" cy="230895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0D30819-D456-3459-C5AC-DF998BE71343}"/>
              </a:ext>
            </a:extLst>
          </p:cNvPr>
          <p:cNvSpPr txBox="1"/>
          <p:nvPr/>
        </p:nvSpPr>
        <p:spPr>
          <a:xfrm>
            <a:off x="247650" y="16550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0" dirty="0">
                <a:solidFill>
                  <a:srgbClr val="40404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相半波相控整流电路</a:t>
            </a:r>
            <a:r>
              <a:rPr lang="en-US" altLang="zh-CN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电阻性负载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88585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5C05331-2B3A-0318-23F7-CA1E1EFBFD02}"/>
              </a:ext>
            </a:extLst>
          </p:cNvPr>
          <p:cNvSpPr txBox="1"/>
          <p:nvPr/>
        </p:nvSpPr>
        <p:spPr>
          <a:xfrm>
            <a:off x="247650" y="165502"/>
            <a:ext cx="7277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0" dirty="0">
                <a:solidFill>
                  <a:srgbClr val="40404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相半波相控整流电路</a:t>
            </a:r>
            <a:r>
              <a:rPr lang="en-US" altLang="zh-CN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阻感性负载（电流连续模式）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FBC6D6-0EBA-A1A9-812C-42991D19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21" y="1038132"/>
            <a:ext cx="4465707" cy="21337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E12C8F-AA4D-77F1-BD8F-B0A1BE45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707" y="627167"/>
            <a:ext cx="3739668" cy="55611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7E39E3-FEFB-4A14-D399-4CA19C5ED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55" y="3686084"/>
            <a:ext cx="6684352" cy="205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5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8E45E4-C153-6505-C8BD-CC06EAB2004C}"/>
              </a:ext>
            </a:extLst>
          </p:cNvPr>
          <p:cNvSpPr txBox="1"/>
          <p:nvPr/>
        </p:nvSpPr>
        <p:spPr>
          <a:xfrm>
            <a:off x="247650" y="165502"/>
            <a:ext cx="7277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0" dirty="0">
                <a:solidFill>
                  <a:srgbClr val="40404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相半波相控整流电路</a:t>
            </a:r>
            <a:r>
              <a:rPr lang="en-US" altLang="zh-CN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阻感性负载（电流断续模式）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1E9C84-70F1-39D6-87FF-9CD0252AC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21" y="1038132"/>
            <a:ext cx="4465707" cy="21337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1702B05-0A42-44A6-34E8-6A1A380AF828}"/>
              </a:ext>
            </a:extLst>
          </p:cNvPr>
          <p:cNvSpPr txBox="1"/>
          <p:nvPr/>
        </p:nvSpPr>
        <p:spPr>
          <a:xfrm>
            <a:off x="819150" y="3592407"/>
            <a:ext cx="65913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如果电感</a:t>
            </a:r>
            <a:r>
              <a:rPr lang="en-US" altLang="zh-CN" b="1" dirty="0">
                <a:solidFill>
                  <a:schemeClr val="accent1"/>
                </a:solidFill>
              </a:rPr>
              <a:t>L</a:t>
            </a:r>
            <a:r>
              <a:rPr lang="zh-CN" altLang="en-US" b="1" dirty="0">
                <a:solidFill>
                  <a:schemeClr val="accent1"/>
                </a:solidFill>
              </a:rPr>
              <a:t>较小且电阻</a:t>
            </a:r>
            <a:r>
              <a:rPr lang="en-US" altLang="zh-CN" b="1" dirty="0">
                <a:solidFill>
                  <a:schemeClr val="accent1"/>
                </a:solidFill>
              </a:rPr>
              <a:t>RL </a:t>
            </a:r>
            <a:r>
              <a:rPr lang="zh-CN" altLang="en-US" b="1" dirty="0">
                <a:solidFill>
                  <a:schemeClr val="accent1"/>
                </a:solidFill>
              </a:rPr>
              <a:t>较大或控制角</a:t>
            </a:r>
            <a:r>
              <a:rPr lang="en-US" altLang="zh-CN" b="1" dirty="0">
                <a:solidFill>
                  <a:schemeClr val="accent1"/>
                </a:solidFill>
              </a:rPr>
              <a:t>a</a:t>
            </a:r>
            <a:r>
              <a:rPr lang="zh-CN" altLang="en-US" b="1" dirty="0">
                <a:solidFill>
                  <a:schemeClr val="accent1"/>
                </a:solidFill>
              </a:rPr>
              <a:t>较大，则在</a:t>
            </a:r>
            <a:r>
              <a:rPr lang="en-US" altLang="zh-CN" b="1" dirty="0">
                <a:solidFill>
                  <a:schemeClr val="accent1"/>
                </a:solidFill>
              </a:rPr>
              <a:t>id</a:t>
            </a:r>
            <a:r>
              <a:rPr lang="zh-CN" altLang="en-US" b="1" dirty="0">
                <a:solidFill>
                  <a:schemeClr val="accent1"/>
                </a:solidFill>
              </a:rPr>
              <a:t>上升过程中电感储能较少，下降时电感储能全部放出不足以维持电流连续，这时</a:t>
            </a:r>
            <a:r>
              <a:rPr lang="en-US" altLang="zh-CN" b="1" dirty="0">
                <a:solidFill>
                  <a:schemeClr val="accent1"/>
                </a:solidFill>
              </a:rPr>
              <a:t>id</a:t>
            </a:r>
            <a:r>
              <a:rPr lang="zh-CN" altLang="en-US" b="1" dirty="0">
                <a:solidFill>
                  <a:schemeClr val="accent1"/>
                </a:solidFill>
              </a:rPr>
              <a:t>将出现断续，电路工作在电流断续模式。从输出整流电压 </a:t>
            </a:r>
            <a:r>
              <a:rPr lang="en-US" altLang="zh-CN" b="1" dirty="0" err="1">
                <a:solidFill>
                  <a:schemeClr val="accent1"/>
                </a:solidFill>
              </a:rPr>
              <a:t>ud</a:t>
            </a:r>
            <a:r>
              <a:rPr lang="zh-CN" altLang="en-US" b="1" dirty="0">
                <a:solidFill>
                  <a:schemeClr val="accent1"/>
                </a:solidFill>
              </a:rPr>
              <a:t>波形来看，当电流连续且</a:t>
            </a:r>
            <a:r>
              <a:rPr lang="en-US" altLang="zh-CN" b="1" dirty="0">
                <a:solidFill>
                  <a:schemeClr val="accent1"/>
                </a:solidFill>
              </a:rPr>
              <a:t>α=90°</a:t>
            </a:r>
            <a:r>
              <a:rPr lang="zh-CN" altLang="en-US" b="1" dirty="0">
                <a:solidFill>
                  <a:schemeClr val="accent1"/>
                </a:solidFill>
              </a:rPr>
              <a:t>时，</a:t>
            </a:r>
            <a:r>
              <a:rPr lang="en-US" altLang="zh-CN" b="1" dirty="0" err="1">
                <a:solidFill>
                  <a:schemeClr val="accent1"/>
                </a:solidFill>
              </a:rPr>
              <a:t>ud</a:t>
            </a:r>
            <a:r>
              <a:rPr lang="zh-CN" altLang="en-US" b="1" dirty="0">
                <a:solidFill>
                  <a:schemeClr val="accent1"/>
                </a:solidFill>
              </a:rPr>
              <a:t>波形与横轴所包围的正负面积相等，因此平均电压</a:t>
            </a:r>
            <a:r>
              <a:rPr lang="en-US" altLang="zh-CN" b="1" dirty="0" err="1">
                <a:solidFill>
                  <a:schemeClr val="accent1"/>
                </a:solidFill>
              </a:rPr>
              <a:t>Ud</a:t>
            </a:r>
            <a:r>
              <a:rPr lang="en-US" altLang="zh-CN" b="1" dirty="0">
                <a:solidFill>
                  <a:schemeClr val="accent1"/>
                </a:solidFill>
              </a:rPr>
              <a:t>=0</a:t>
            </a:r>
            <a:r>
              <a:rPr lang="zh-CN" altLang="en-US" b="1" dirty="0">
                <a:solidFill>
                  <a:schemeClr val="accent1"/>
                </a:solidFill>
              </a:rPr>
              <a:t>；而如果电感量较小，储能有限，</a:t>
            </a:r>
            <a:r>
              <a:rPr lang="en-US" altLang="zh-CN" b="1" dirty="0">
                <a:solidFill>
                  <a:schemeClr val="accent1"/>
                </a:solidFill>
              </a:rPr>
              <a:t>id</a:t>
            </a:r>
            <a:r>
              <a:rPr lang="zh-CN" altLang="en-US" b="1" dirty="0">
                <a:solidFill>
                  <a:schemeClr val="accent1"/>
                </a:solidFill>
              </a:rPr>
              <a:t>断续，</a:t>
            </a:r>
            <a:r>
              <a:rPr lang="en-US" altLang="zh-CN" b="1" dirty="0" err="1">
                <a:solidFill>
                  <a:schemeClr val="accent1"/>
                </a:solidFill>
              </a:rPr>
              <a:t>ud</a:t>
            </a:r>
            <a:r>
              <a:rPr lang="zh-CN" altLang="en-US" b="1" dirty="0">
                <a:solidFill>
                  <a:schemeClr val="accent1"/>
                </a:solidFill>
              </a:rPr>
              <a:t>波形包围的负面积将小于正面积。当</a:t>
            </a:r>
            <a:r>
              <a:rPr lang="en-US" altLang="zh-CN" b="1" dirty="0">
                <a:solidFill>
                  <a:schemeClr val="accent1"/>
                </a:solidFill>
              </a:rPr>
              <a:t>α&gt;90°</a:t>
            </a:r>
            <a:r>
              <a:rPr lang="zh-CN" altLang="en-US" b="1" dirty="0">
                <a:solidFill>
                  <a:schemeClr val="accent1"/>
                </a:solidFill>
              </a:rPr>
              <a:t>时，该现象将继续存在，只有到</a:t>
            </a:r>
            <a:r>
              <a:rPr lang="en-US" altLang="zh-CN" b="1" dirty="0">
                <a:solidFill>
                  <a:schemeClr val="accent1"/>
                </a:solidFill>
              </a:rPr>
              <a:t>150°</a:t>
            </a:r>
            <a:r>
              <a:rPr lang="zh-CN" altLang="en-US" b="1" dirty="0">
                <a:solidFill>
                  <a:schemeClr val="accent1"/>
                </a:solidFill>
              </a:rPr>
              <a:t>时，正负面积均为零，此时</a:t>
            </a:r>
            <a:r>
              <a:rPr lang="en-US" altLang="zh-CN" b="1" dirty="0" err="1">
                <a:solidFill>
                  <a:schemeClr val="accent1"/>
                </a:solidFill>
              </a:rPr>
              <a:t>ud</a:t>
            </a:r>
            <a:r>
              <a:rPr lang="zh-CN" altLang="en-US" b="1" dirty="0">
                <a:solidFill>
                  <a:schemeClr val="accent1"/>
                </a:solidFill>
              </a:rPr>
              <a:t>或</a:t>
            </a:r>
            <a:r>
              <a:rPr lang="en-US" altLang="zh-CN" b="1" dirty="0" err="1">
                <a:solidFill>
                  <a:schemeClr val="accent1"/>
                </a:solidFill>
              </a:rPr>
              <a:t>Ud</a:t>
            </a:r>
            <a:r>
              <a:rPr lang="zh-CN" altLang="en-US" b="1" dirty="0">
                <a:solidFill>
                  <a:schemeClr val="accent1"/>
                </a:solidFill>
              </a:rPr>
              <a:t>才为零。</a:t>
            </a:r>
            <a:r>
              <a:rPr lang="en-US" altLang="zh-CN" b="1" dirty="0" err="1">
                <a:solidFill>
                  <a:schemeClr val="accent1"/>
                </a:solidFill>
              </a:rPr>
              <a:t>Ud</a:t>
            </a:r>
            <a:r>
              <a:rPr lang="en-US" altLang="zh-CN" b="1" dirty="0">
                <a:solidFill>
                  <a:schemeClr val="accent1"/>
                </a:solidFill>
              </a:rPr>
              <a:t>/U2</a:t>
            </a:r>
            <a:r>
              <a:rPr lang="zh-CN" altLang="en-US" b="1" dirty="0">
                <a:solidFill>
                  <a:schemeClr val="accent1"/>
                </a:solidFill>
              </a:rPr>
              <a:t>与</a:t>
            </a:r>
            <a:r>
              <a:rPr lang="en-US" altLang="zh-CN" b="1" dirty="0">
                <a:solidFill>
                  <a:schemeClr val="accent1"/>
                </a:solidFill>
              </a:rPr>
              <a:t>α</a:t>
            </a:r>
            <a:r>
              <a:rPr lang="zh-CN" altLang="en-US" b="1" dirty="0">
                <a:solidFill>
                  <a:schemeClr val="accent1"/>
                </a:solidFill>
              </a:rPr>
              <a:t>的关系曲线为图中曲线</a:t>
            </a:r>
            <a:r>
              <a:rPr lang="en-US" altLang="zh-CN" b="1" dirty="0">
                <a:solidFill>
                  <a:schemeClr val="accent1"/>
                </a:solidFill>
              </a:rPr>
              <a:t>3</a:t>
            </a:r>
            <a:r>
              <a:rPr lang="zh-CN" altLang="en-US" b="1" dirty="0">
                <a:solidFill>
                  <a:schemeClr val="accent1"/>
                </a:solidFill>
              </a:rPr>
              <a:t>，最终仍将终止于</a:t>
            </a:r>
            <a:r>
              <a:rPr lang="en-US" altLang="zh-CN" b="1" dirty="0">
                <a:solidFill>
                  <a:schemeClr val="accent1"/>
                </a:solidFill>
              </a:rPr>
              <a:t>150°</a:t>
            </a:r>
            <a:r>
              <a:rPr lang="zh-CN" altLang="en-US" b="1" dirty="0">
                <a:solidFill>
                  <a:schemeClr val="accent1"/>
                </a:solidFill>
              </a:rPr>
              <a:t>因此电流断续模式的移相范围为</a:t>
            </a:r>
            <a:r>
              <a:rPr lang="en-US" altLang="zh-CN" b="1" dirty="0">
                <a:solidFill>
                  <a:schemeClr val="accent1"/>
                </a:solidFill>
              </a:rPr>
              <a:t>150°</a:t>
            </a:r>
            <a:br>
              <a:rPr lang="en-US" altLang="zh-CN" b="1" dirty="0">
                <a:solidFill>
                  <a:schemeClr val="accent1"/>
                </a:solidFill>
              </a:rPr>
            </a:br>
            <a:endParaRPr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123089-8D95-D87C-447B-42494F5A7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0" y="317289"/>
            <a:ext cx="4245467" cy="327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8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CF4CD3-82FF-5901-1601-B118B22125E0}"/>
              </a:ext>
            </a:extLst>
          </p:cNvPr>
          <p:cNvSpPr txBox="1"/>
          <p:nvPr/>
        </p:nvSpPr>
        <p:spPr>
          <a:xfrm>
            <a:off x="2981324" y="2863334"/>
            <a:ext cx="6981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altLang="zh-CN" sz="4800" b="1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zh-CN" altLang="en-US" sz="4800" b="1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三相桥式相控整流电路</a:t>
            </a:r>
            <a:endParaRPr lang="en-US" altLang="zh-CN" sz="4800" b="1" cap="none" spc="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699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4907F79-AB07-EC4F-C514-B8876158EE29}"/>
              </a:ext>
            </a:extLst>
          </p:cNvPr>
          <p:cNvSpPr txBox="1"/>
          <p:nvPr/>
        </p:nvSpPr>
        <p:spPr>
          <a:xfrm>
            <a:off x="371475" y="32968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0" dirty="0">
                <a:solidFill>
                  <a:srgbClr val="40404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相桥式相控整流电路</a:t>
            </a:r>
            <a:r>
              <a:rPr lang="en-US" altLang="zh-CN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电阻性负载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F96DD3-4660-4DAE-1BB9-7A8335C23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44" y="1272659"/>
            <a:ext cx="3694763" cy="34615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EAF083-7FD1-DDF8-AF5F-22419E819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75" y="501886"/>
            <a:ext cx="3339594" cy="540001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067CE3E-4E77-51BA-1BE9-0D6109AF8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078" y="501887"/>
            <a:ext cx="3148871" cy="532765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742FBB9-BB2F-DB28-CBE8-2E6A166B1C86}"/>
              </a:ext>
            </a:extLst>
          </p:cNvPr>
          <p:cNvSpPr txBox="1"/>
          <p:nvPr/>
        </p:nvSpPr>
        <p:spPr>
          <a:xfrm>
            <a:off x="6714947" y="5964128"/>
            <a:ext cx="100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1800" i="1" dirty="0">
                <a:solidFill>
                  <a:srgbClr val="0033CC"/>
                </a:solidFill>
                <a:effectLst/>
                <a:latin typeface="TimesNewRomanPS-ItalicMT"/>
              </a:rPr>
              <a:t>α </a:t>
            </a:r>
            <a:r>
              <a:rPr lang="el-GR" altLang="zh-CN" sz="1800" dirty="0">
                <a:solidFill>
                  <a:srgbClr val="0033CC"/>
                </a:solidFill>
                <a:effectLst/>
                <a:latin typeface="Times New Roman" panose="02020603050405020304" pitchFamily="18" charset="0"/>
              </a:rPr>
              <a:t>= 0</a:t>
            </a:r>
            <a:r>
              <a:rPr lang="el-GR" altLang="zh-CN" sz="1800" dirty="0">
                <a:solidFill>
                  <a:srgbClr val="0033C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°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89CE96-BF3A-DEA4-69B5-5448DFA1A6C0}"/>
              </a:ext>
            </a:extLst>
          </p:cNvPr>
          <p:cNvSpPr txBox="1"/>
          <p:nvPr/>
        </p:nvSpPr>
        <p:spPr>
          <a:xfrm>
            <a:off x="9777688" y="5986781"/>
            <a:ext cx="100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1800" i="1" dirty="0">
                <a:solidFill>
                  <a:srgbClr val="0033CC"/>
                </a:solidFill>
                <a:effectLst/>
                <a:latin typeface="TimesNewRomanPS-ItalicMT"/>
              </a:rPr>
              <a:t>α </a:t>
            </a:r>
            <a:r>
              <a:rPr lang="el-GR" altLang="zh-CN" sz="1800" dirty="0">
                <a:solidFill>
                  <a:srgbClr val="0033CC"/>
                </a:solidFill>
                <a:effectLst/>
                <a:latin typeface="Times New Roman" panose="02020603050405020304" pitchFamily="18" charset="0"/>
              </a:rPr>
              <a:t>= </a:t>
            </a:r>
            <a:r>
              <a:rPr lang="en-US" altLang="zh-CN" sz="1800" dirty="0">
                <a:solidFill>
                  <a:srgbClr val="0033CC"/>
                </a:solidFill>
                <a:effectLst/>
                <a:latin typeface="Times New Roman" panose="02020603050405020304" pitchFamily="18" charset="0"/>
              </a:rPr>
              <a:t>30</a:t>
            </a:r>
            <a:r>
              <a:rPr lang="el-GR" altLang="zh-CN" sz="1800" dirty="0">
                <a:solidFill>
                  <a:srgbClr val="0033C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2929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F9AB337-9CDF-1659-066E-48436D51CA10}"/>
              </a:ext>
            </a:extLst>
          </p:cNvPr>
          <p:cNvSpPr txBox="1"/>
          <p:nvPr/>
        </p:nvSpPr>
        <p:spPr>
          <a:xfrm>
            <a:off x="371475" y="32968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0" dirty="0">
                <a:solidFill>
                  <a:srgbClr val="40404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相桥式相控整流电路</a:t>
            </a:r>
            <a:r>
              <a:rPr lang="en-US" altLang="zh-CN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电阻性负载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C951A1-09E7-230F-B018-F93B2629A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344" y="1272659"/>
            <a:ext cx="3694763" cy="34615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F22DDC-9C49-BB6A-F973-443D0AB00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547" y="219075"/>
            <a:ext cx="3055735" cy="58445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6F2A71-64C2-D92B-8398-7AD43680F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4790" y="151643"/>
            <a:ext cx="3020881" cy="58445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CDD689-ABDD-6ECA-4DAF-66FDD78086AB}"/>
              </a:ext>
            </a:extLst>
          </p:cNvPr>
          <p:cNvSpPr txBox="1"/>
          <p:nvPr/>
        </p:nvSpPr>
        <p:spPr>
          <a:xfrm>
            <a:off x="6714947" y="5964128"/>
            <a:ext cx="100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1800" i="1" dirty="0">
                <a:solidFill>
                  <a:srgbClr val="0033CC"/>
                </a:solidFill>
                <a:effectLst/>
                <a:latin typeface="TimesNewRomanPS-ItalicMT"/>
              </a:rPr>
              <a:t>α </a:t>
            </a:r>
            <a:r>
              <a:rPr lang="el-GR" altLang="zh-CN" sz="1800" dirty="0">
                <a:solidFill>
                  <a:srgbClr val="0033CC"/>
                </a:solidFill>
                <a:effectLst/>
                <a:latin typeface="Times New Roman" panose="02020603050405020304" pitchFamily="18" charset="0"/>
              </a:rPr>
              <a:t>= </a:t>
            </a:r>
            <a:r>
              <a:rPr lang="en-US" altLang="zh-CN" sz="1800" dirty="0">
                <a:solidFill>
                  <a:srgbClr val="0033CC"/>
                </a:solidFill>
                <a:effectLst/>
                <a:latin typeface="Times New Roman" panose="02020603050405020304" pitchFamily="18" charset="0"/>
              </a:rPr>
              <a:t>6</a:t>
            </a:r>
            <a:r>
              <a:rPr lang="el-GR" altLang="zh-CN" sz="1800" dirty="0">
                <a:solidFill>
                  <a:srgbClr val="0033CC"/>
                </a:solidFill>
                <a:effectLst/>
                <a:latin typeface="Times New Roman" panose="02020603050405020304" pitchFamily="18" charset="0"/>
              </a:rPr>
              <a:t>0</a:t>
            </a:r>
            <a:r>
              <a:rPr lang="el-GR" altLang="zh-CN" sz="1800" dirty="0">
                <a:solidFill>
                  <a:srgbClr val="0033C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°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A53CD7-6D36-EBEC-4B9A-37007F8E6B52}"/>
              </a:ext>
            </a:extLst>
          </p:cNvPr>
          <p:cNvSpPr txBox="1"/>
          <p:nvPr/>
        </p:nvSpPr>
        <p:spPr>
          <a:xfrm>
            <a:off x="9610547" y="5964128"/>
            <a:ext cx="100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1800" i="1" dirty="0">
                <a:solidFill>
                  <a:srgbClr val="0033CC"/>
                </a:solidFill>
                <a:effectLst/>
                <a:latin typeface="TimesNewRomanPS-ItalicMT"/>
              </a:rPr>
              <a:t>α </a:t>
            </a:r>
            <a:r>
              <a:rPr lang="el-GR" altLang="zh-CN" sz="1800" dirty="0">
                <a:solidFill>
                  <a:srgbClr val="0033CC"/>
                </a:solidFill>
                <a:effectLst/>
                <a:latin typeface="Times New Roman" panose="02020603050405020304" pitchFamily="18" charset="0"/>
              </a:rPr>
              <a:t>= </a:t>
            </a:r>
            <a:r>
              <a:rPr lang="en-US" altLang="zh-CN" sz="1800" dirty="0">
                <a:solidFill>
                  <a:srgbClr val="0033CC"/>
                </a:solidFill>
                <a:effectLst/>
                <a:latin typeface="Times New Roman" panose="02020603050405020304" pitchFamily="18" charset="0"/>
              </a:rPr>
              <a:t>9</a:t>
            </a:r>
            <a:r>
              <a:rPr lang="el-GR" altLang="zh-CN" sz="1800" dirty="0">
                <a:solidFill>
                  <a:srgbClr val="0033CC"/>
                </a:solidFill>
                <a:effectLst/>
                <a:latin typeface="Times New Roman" panose="02020603050405020304" pitchFamily="18" charset="0"/>
              </a:rPr>
              <a:t>0</a:t>
            </a:r>
            <a:r>
              <a:rPr lang="el-GR" altLang="zh-CN" sz="1800" dirty="0">
                <a:solidFill>
                  <a:srgbClr val="0033C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875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A6971D-33FF-C2C1-0D5E-13E7865827BF}"/>
              </a:ext>
            </a:extLst>
          </p:cNvPr>
          <p:cNvSpPr txBox="1"/>
          <p:nvPr/>
        </p:nvSpPr>
        <p:spPr>
          <a:xfrm>
            <a:off x="371475" y="32968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0" dirty="0">
                <a:solidFill>
                  <a:srgbClr val="40404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相桥式相控整流电路</a:t>
            </a:r>
            <a:r>
              <a:rPr lang="en-US" altLang="zh-CN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电阻性负载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A25706-0F4A-6335-3EF0-53C8EC9A2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636" y="1514410"/>
            <a:ext cx="4823878" cy="14860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680F5F-E405-BBA7-174B-1BF40F995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636" y="3060503"/>
            <a:ext cx="3086367" cy="6629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E61A53-004B-2676-AE04-E920719F5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961" y="4346767"/>
            <a:ext cx="5928874" cy="14174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DFA8D6-ED90-89A4-C2A4-D14745C54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601" y="791349"/>
            <a:ext cx="3694763" cy="346150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6F9A407-71EA-5287-F6F9-561E2AB374AC}"/>
              </a:ext>
            </a:extLst>
          </p:cNvPr>
          <p:cNvSpPr/>
          <p:nvPr/>
        </p:nvSpPr>
        <p:spPr>
          <a:xfrm>
            <a:off x="1520585" y="5858120"/>
            <a:ext cx="56076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α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=120°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时，</a:t>
            </a:r>
            <a:r>
              <a:rPr lang="en-US" altLang="zh-CN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Ud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=0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，因此移相范围为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120°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EDDF0A-26C4-756B-E5DE-0A50E03C9E96}"/>
              </a:ext>
            </a:extLst>
          </p:cNvPr>
          <p:cNvSpPr/>
          <p:nvPr/>
        </p:nvSpPr>
        <p:spPr>
          <a:xfrm>
            <a:off x="1520586" y="3723500"/>
            <a:ext cx="45159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α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=0°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时，</a:t>
            </a:r>
            <a:r>
              <a:rPr lang="en-US" altLang="zh-CN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Ud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=2.34U2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为最大值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2687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483065-766C-6A0B-BF90-F1EEDC1F699A}"/>
              </a:ext>
            </a:extLst>
          </p:cNvPr>
          <p:cNvSpPr txBox="1"/>
          <p:nvPr/>
        </p:nvSpPr>
        <p:spPr>
          <a:xfrm>
            <a:off x="371475" y="32968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0" dirty="0">
                <a:solidFill>
                  <a:srgbClr val="40404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相桥式相控整流电路</a:t>
            </a:r>
            <a:r>
              <a:rPr lang="en-US" altLang="zh-CN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400" b="1" kern="0" dirty="0">
                <a:solidFill>
                  <a:srgbClr val="40404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阻感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性负载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297CBC-418E-0DDB-7E8F-7ABE627A0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826560"/>
            <a:ext cx="3762652" cy="35234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213F67-7CE3-951D-806A-DAE106A11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074" y="959906"/>
            <a:ext cx="2895851" cy="49381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6A8107D-21BD-F7D2-4919-6E97E7239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706" y="1032932"/>
            <a:ext cx="2897399" cy="479213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27ADBEB-E69D-9023-9903-D77ACAE53C2E}"/>
              </a:ext>
            </a:extLst>
          </p:cNvPr>
          <p:cNvSpPr txBox="1"/>
          <p:nvPr/>
        </p:nvSpPr>
        <p:spPr>
          <a:xfrm>
            <a:off x="8905697" y="5925934"/>
            <a:ext cx="100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1800" i="1" dirty="0">
                <a:solidFill>
                  <a:srgbClr val="0033CC"/>
                </a:solidFill>
                <a:effectLst/>
                <a:latin typeface="TimesNewRomanPS-ItalicMT"/>
              </a:rPr>
              <a:t>α </a:t>
            </a:r>
            <a:r>
              <a:rPr lang="el-GR" altLang="zh-CN" sz="1800" dirty="0">
                <a:solidFill>
                  <a:srgbClr val="0033CC"/>
                </a:solidFill>
                <a:effectLst/>
                <a:latin typeface="Times New Roman" panose="02020603050405020304" pitchFamily="18" charset="0"/>
              </a:rPr>
              <a:t>= </a:t>
            </a:r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</a:rPr>
              <a:t>9</a:t>
            </a:r>
            <a:r>
              <a:rPr lang="el-GR" altLang="zh-CN" sz="1800" dirty="0">
                <a:solidFill>
                  <a:srgbClr val="0033CC"/>
                </a:solidFill>
                <a:effectLst/>
                <a:latin typeface="Times New Roman" panose="02020603050405020304" pitchFamily="18" charset="0"/>
              </a:rPr>
              <a:t>0</a:t>
            </a:r>
            <a:r>
              <a:rPr lang="el-GR" altLang="zh-CN" sz="1800" dirty="0">
                <a:solidFill>
                  <a:srgbClr val="0033C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°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45835A-826E-AF10-8FB5-5B73F3976460}"/>
              </a:ext>
            </a:extLst>
          </p:cNvPr>
          <p:cNvSpPr txBox="1"/>
          <p:nvPr/>
        </p:nvSpPr>
        <p:spPr>
          <a:xfrm>
            <a:off x="5762447" y="5942865"/>
            <a:ext cx="100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1800" i="1" dirty="0">
                <a:solidFill>
                  <a:srgbClr val="0033CC"/>
                </a:solidFill>
                <a:effectLst/>
                <a:latin typeface="TimesNewRomanPS-ItalicMT"/>
              </a:rPr>
              <a:t>α </a:t>
            </a:r>
            <a:r>
              <a:rPr lang="el-GR" altLang="zh-CN" sz="1800" dirty="0">
                <a:solidFill>
                  <a:srgbClr val="0033CC"/>
                </a:solidFill>
                <a:effectLst/>
                <a:latin typeface="Times New Roman" panose="02020603050405020304" pitchFamily="18" charset="0"/>
              </a:rPr>
              <a:t>= </a:t>
            </a:r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</a:rPr>
              <a:t>3</a:t>
            </a:r>
            <a:r>
              <a:rPr lang="el-GR" altLang="zh-CN" sz="1800" dirty="0">
                <a:solidFill>
                  <a:srgbClr val="0033CC"/>
                </a:solidFill>
                <a:effectLst/>
                <a:latin typeface="Times New Roman" panose="02020603050405020304" pitchFamily="18" charset="0"/>
              </a:rPr>
              <a:t>0</a:t>
            </a:r>
            <a:r>
              <a:rPr lang="el-GR" altLang="zh-CN" sz="1800" dirty="0">
                <a:solidFill>
                  <a:srgbClr val="0033C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048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7B23994-8C85-244A-12E8-503016A03913}"/>
              </a:ext>
            </a:extLst>
          </p:cNvPr>
          <p:cNvSpPr txBox="1"/>
          <p:nvPr/>
        </p:nvSpPr>
        <p:spPr>
          <a:xfrm>
            <a:off x="371475" y="32968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0" dirty="0">
                <a:solidFill>
                  <a:srgbClr val="40404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相桥式相控整流电路</a:t>
            </a:r>
            <a:r>
              <a:rPr lang="en-US" altLang="zh-CN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400" b="1" kern="0" dirty="0">
                <a:solidFill>
                  <a:srgbClr val="40404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阻感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性负载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53D661-2AB9-FC06-8837-B91FEE66D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375366"/>
            <a:ext cx="4244475" cy="39746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75EEE6-24A2-0FFC-0385-99481101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211" y="1809686"/>
            <a:ext cx="5256542" cy="161931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ED060A7-7AAE-8779-1C78-AE25753568B5}"/>
              </a:ext>
            </a:extLst>
          </p:cNvPr>
          <p:cNvSpPr/>
          <p:nvPr/>
        </p:nvSpPr>
        <p:spPr>
          <a:xfrm>
            <a:off x="6217178" y="4149692"/>
            <a:ext cx="297709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α=0°</a:t>
            </a:r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时，</a:t>
            </a:r>
            <a:r>
              <a:rPr lang="en-US" altLang="zh-C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Ud</a:t>
            </a:r>
            <a:r>
              <a:rPr lang="en-US" altLang="zh-C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=2.34U2</a:t>
            </a:r>
          </a:p>
          <a:p>
            <a:pPr algn="ctr"/>
            <a:r>
              <a:rPr lang="en-US" altLang="zh-C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α=90°</a:t>
            </a:r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时，</a:t>
            </a:r>
            <a:r>
              <a:rPr lang="en-US" altLang="zh-C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Ud</a:t>
            </a:r>
            <a:r>
              <a:rPr lang="en-US" altLang="zh-C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=0</a:t>
            </a:r>
          </a:p>
          <a:p>
            <a:pPr algn="ctr"/>
            <a:r>
              <a:rPr lang="zh-CN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移相范围为</a:t>
            </a:r>
            <a:r>
              <a:rPr lang="en-US" altLang="zh-CN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90°</a:t>
            </a:r>
            <a:endParaRPr lang="zh-CN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574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46522BA-7C7F-6B52-66BE-22A6436B8CF0}"/>
              </a:ext>
            </a:extLst>
          </p:cNvPr>
          <p:cNvSpPr/>
          <p:nvPr/>
        </p:nvSpPr>
        <p:spPr>
          <a:xfrm>
            <a:off x="2282295" y="1948160"/>
            <a:ext cx="762740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单相桥式相控整流电路</a:t>
            </a:r>
            <a:endParaRPr lang="en-US" altLang="zh-C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三相半波相控整流电路</a:t>
            </a:r>
            <a:endParaRPr lang="en-US" altLang="zh-CN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三相桥式相控整流电路</a:t>
            </a:r>
          </a:p>
        </p:txBody>
      </p:sp>
    </p:spTree>
    <p:extLst>
      <p:ext uri="{BB962C8B-B14F-4D97-AF65-F5344CB8AC3E}">
        <p14:creationId xmlns:p14="http://schemas.microsoft.com/office/powerpoint/2010/main" val="3174505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8FDBF3-4209-88EA-96B2-A71CABE30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49" y="2002437"/>
            <a:ext cx="5029636" cy="15774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CCFAAB-4FC5-C8CA-D21A-0C2CC8AB6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49" y="4248077"/>
            <a:ext cx="4694327" cy="16765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F8DA45-7894-D019-2B16-B41D4B2CF6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7" r="6799"/>
          <a:stretch/>
        </p:blipFill>
        <p:spPr>
          <a:xfrm rot="5400000">
            <a:off x="6959048" y="1612851"/>
            <a:ext cx="4108218" cy="60057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B3F5A1C-A208-E84C-1B9B-D4B712C9E805}"/>
              </a:ext>
            </a:extLst>
          </p:cNvPr>
          <p:cNvSpPr txBox="1"/>
          <p:nvPr/>
        </p:nvSpPr>
        <p:spPr>
          <a:xfrm>
            <a:off x="381000" y="58685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0" dirty="0">
                <a:solidFill>
                  <a:srgbClr val="40404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相桥式相控整流电路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0893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950E523-19D0-B20D-2117-2D1E9976023B}"/>
              </a:ext>
            </a:extLst>
          </p:cNvPr>
          <p:cNvSpPr txBox="1"/>
          <p:nvPr/>
        </p:nvSpPr>
        <p:spPr>
          <a:xfrm>
            <a:off x="2981324" y="2863334"/>
            <a:ext cx="6981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sz="4800" b="1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单相桥式相控整流电路</a:t>
            </a:r>
            <a:endParaRPr lang="en-US" altLang="zh-CN" sz="4800" b="1" cap="none" spc="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1194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18AC101-0D98-12BF-4A5D-15AEBEBF3C41}"/>
              </a:ext>
            </a:extLst>
          </p:cNvPr>
          <p:cNvSpPr txBox="1"/>
          <p:nvPr/>
        </p:nvSpPr>
        <p:spPr>
          <a:xfrm>
            <a:off x="371475" y="32968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单相桥式全控整流电路</a:t>
            </a:r>
            <a:r>
              <a:rPr lang="en-US" altLang="zh-CN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电阻性负载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A3433A-9025-880D-DA4E-34BF8599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342" y="479272"/>
            <a:ext cx="3421508" cy="589945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4435E60-83AB-2527-A6C0-698297135A46}"/>
              </a:ext>
            </a:extLst>
          </p:cNvPr>
          <p:cNvSpPr/>
          <p:nvPr/>
        </p:nvSpPr>
        <p:spPr>
          <a:xfrm>
            <a:off x="816475" y="2949728"/>
            <a:ext cx="364229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</a:t>
            </a:r>
            <a:r>
              <a:rPr lang="en-US" altLang="zh-CN" sz="20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&gt;0</a:t>
            </a: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时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,u</a:t>
            </a:r>
            <a:r>
              <a:rPr lang="en-US" altLang="zh-CN" sz="20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lang="en-US" altLang="zh-CN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</a:t>
            </a:r>
            <a:r>
              <a:rPr lang="en-US" altLang="zh-CN" sz="2000" baseline="-25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,</a:t>
            </a:r>
          </a:p>
          <a:p>
            <a:pPr algn="ctr"/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T1</a:t>
            </a: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T4</a:t>
            </a: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导通，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T2</a:t>
            </a: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T3</a:t>
            </a: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关断，</a:t>
            </a:r>
            <a:r>
              <a:rPr lang="en-US" altLang="zh-CN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</a:t>
            </a:r>
            <a:r>
              <a:rPr lang="en-US" altLang="zh-CN" sz="2000" baseline="-25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en-US" altLang="zh-CN" sz="20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 </a:t>
            </a:r>
            <a:r>
              <a:rPr lang="en-US" altLang="zh-CN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</a:t>
            </a:r>
            <a:r>
              <a:rPr lang="en-US" altLang="zh-CN" sz="2000" baseline="-25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en-US" altLang="zh-CN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-u</a:t>
            </a:r>
            <a:r>
              <a:rPr lang="en-US" altLang="zh-CN" sz="2000" baseline="-25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r>
              <a:rPr lang="en-US" altLang="zh-CN" sz="20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=u</a:t>
            </a:r>
            <a:r>
              <a:rPr lang="en-US" altLang="zh-CN" sz="20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  <a:p>
            <a:pPr algn="ctr"/>
            <a:endParaRPr lang="en-US" altLang="zh-CN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717BD3-6907-9D22-6A46-18B32B9FB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150" y="739736"/>
            <a:ext cx="3825572" cy="22099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0EAD89-383E-ABE3-A4B1-DCDF104F2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777840"/>
            <a:ext cx="3863675" cy="217188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F63FD24-19F0-B192-E161-EDC2FD422AA8}"/>
              </a:ext>
            </a:extLst>
          </p:cNvPr>
          <p:cNvSpPr/>
          <p:nvPr/>
        </p:nvSpPr>
        <p:spPr>
          <a:xfrm>
            <a:off x="4682391" y="2949728"/>
            <a:ext cx="364229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</a:t>
            </a:r>
            <a:r>
              <a:rPr lang="en-US" altLang="zh-CN" sz="20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&lt;0</a:t>
            </a: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时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,u</a:t>
            </a:r>
            <a:r>
              <a:rPr lang="en-US" altLang="zh-CN" sz="20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</a:t>
            </a:r>
            <a:r>
              <a:rPr lang="en-US" altLang="zh-CN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</a:t>
            </a:r>
            <a:r>
              <a:rPr lang="en-US" altLang="zh-CN" sz="2000" baseline="-25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,</a:t>
            </a:r>
          </a:p>
          <a:p>
            <a:pPr algn="ctr"/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T2</a:t>
            </a: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T3</a:t>
            </a: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导通，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T2</a:t>
            </a: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T3</a:t>
            </a: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关断</a:t>
            </a:r>
            <a:r>
              <a:rPr lang="en-US" altLang="zh-CN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</a:t>
            </a:r>
            <a:r>
              <a:rPr lang="en-US" altLang="zh-CN" sz="2000" baseline="-25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en-US" altLang="zh-CN" sz="20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 </a:t>
            </a:r>
            <a:r>
              <a:rPr lang="en-US" altLang="zh-CN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</a:t>
            </a:r>
            <a:r>
              <a:rPr lang="en-US" altLang="zh-CN" sz="2000" baseline="-25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r>
              <a:rPr lang="en-US" altLang="zh-CN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-u</a:t>
            </a:r>
            <a:r>
              <a:rPr lang="en-US" altLang="zh-CN" sz="2000" baseline="-25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en-US" altLang="zh-CN" sz="20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=-u</a:t>
            </a:r>
            <a:r>
              <a:rPr lang="en-US" altLang="zh-CN" sz="20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4AF5B6A-8D43-4C8B-355F-AEB9F2B15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55" y="4264620"/>
            <a:ext cx="2469094" cy="43437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2AFC658-AF7A-EDC5-0DD2-271536E9C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34" y="4639855"/>
            <a:ext cx="5791702" cy="144030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6BC4758-6331-ECCE-DAAE-68EFC0F6F4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0540" y="5416395"/>
            <a:ext cx="4397121" cy="13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57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F6F6D4-5D6F-66DC-8175-0F8162DF57D3}"/>
              </a:ext>
            </a:extLst>
          </p:cNvPr>
          <p:cNvSpPr txBox="1"/>
          <p:nvPr/>
        </p:nvSpPr>
        <p:spPr>
          <a:xfrm>
            <a:off x="371475" y="329684"/>
            <a:ext cx="7296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单相桥式全控整流电路</a:t>
            </a:r>
            <a:r>
              <a:rPr lang="en-US" altLang="zh-CN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阻感性负载（电流连续模式）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C7C72E-8709-BC1E-8C56-0143634C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69" y="1180992"/>
            <a:ext cx="4282811" cy="24767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2CEE148-1BA8-DE5B-6E03-BB0D1A18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680" y="3863670"/>
            <a:ext cx="5922880" cy="20047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5E0FED-D7FC-F508-154C-FAC0A5FDF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756" y="548760"/>
            <a:ext cx="3529994" cy="59513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7E6060C-2756-B970-630D-03958D00ECE3}"/>
              </a:ext>
            </a:extLst>
          </p:cNvPr>
          <p:cNvSpPr txBox="1"/>
          <p:nvPr/>
        </p:nvSpPr>
        <p:spPr>
          <a:xfrm>
            <a:off x="1316120" y="599822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注：小电感</a:t>
            </a:r>
            <a:r>
              <a:rPr lang="zh-CN" altLang="en-US" sz="180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负载时移相范围是</a:t>
            </a:r>
            <a:r>
              <a:rPr lang="en-US" altLang="zh-CN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</a:rPr>
              <a:t>180</a:t>
            </a:r>
            <a:r>
              <a:rPr lang="en-US" altLang="zh-CN" sz="18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° </a:t>
            </a:r>
            <a:r>
              <a:rPr lang="zh-CN" altLang="en-US" sz="180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大电感</a:t>
            </a:r>
            <a:r>
              <a:rPr lang="zh-CN" altLang="en-US" sz="180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负载时移相范围是</a:t>
            </a:r>
            <a:r>
              <a:rPr lang="en-US" altLang="zh-CN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</a:rPr>
              <a:t>90</a:t>
            </a:r>
            <a:r>
              <a:rPr lang="en-US" altLang="zh-CN" sz="18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°</a:t>
            </a:r>
            <a:r>
              <a:rPr lang="zh-CN" altLang="en-US" sz="1800" dirty="0">
                <a:solidFill>
                  <a:srgbClr val="0033C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5575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FDB111-9BCB-9873-A15B-621B99AB6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74" y="917045"/>
            <a:ext cx="10243501" cy="560399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FCF943E-0B5F-A776-09C3-B7A4DA94634A}"/>
              </a:ext>
            </a:extLst>
          </p:cNvPr>
          <p:cNvSpPr txBox="1"/>
          <p:nvPr/>
        </p:nvSpPr>
        <p:spPr>
          <a:xfrm>
            <a:off x="638175" y="36778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单相</a:t>
            </a:r>
            <a:r>
              <a:rPr lang="zh-CN" altLang="en-US" sz="2400" b="1" kern="0" dirty="0">
                <a:solidFill>
                  <a:srgbClr val="40404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全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控整流电路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7052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ECDF53-E5E1-6725-C68A-43CE2DF4B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45" y="1563965"/>
            <a:ext cx="5122955" cy="30757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7F0F9B-4EEE-7DF0-E31F-2BDE8E13F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45" y="4943475"/>
            <a:ext cx="5339095" cy="13284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CE238B-169F-474C-368F-4071C2ECF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157" y="717769"/>
            <a:ext cx="4156867" cy="55541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01425A-9C1F-3F18-E087-1D037EF30222}"/>
              </a:ext>
            </a:extLst>
          </p:cNvPr>
          <p:cNvSpPr txBox="1"/>
          <p:nvPr/>
        </p:nvSpPr>
        <p:spPr>
          <a:xfrm>
            <a:off x="638175" y="36778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单相桥式半控整流电路</a:t>
            </a:r>
            <a:r>
              <a:rPr lang="en-US" altLang="zh-CN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大电感负载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3602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939A3C-3B00-39D6-D7C0-983DE5F3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18" y="1230719"/>
            <a:ext cx="10275982" cy="53646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C5E00B5-5F43-C984-C35B-9993DE634504}"/>
              </a:ext>
            </a:extLst>
          </p:cNvPr>
          <p:cNvSpPr txBox="1"/>
          <p:nvPr/>
        </p:nvSpPr>
        <p:spPr>
          <a:xfrm>
            <a:off x="638175" y="36778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0" dirty="0">
                <a:solidFill>
                  <a:srgbClr val="40404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单相半控整流电路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02622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243FFF-2151-82C2-FCA5-205E959149A7}"/>
              </a:ext>
            </a:extLst>
          </p:cNvPr>
          <p:cNvSpPr txBox="1"/>
          <p:nvPr/>
        </p:nvSpPr>
        <p:spPr>
          <a:xfrm>
            <a:off x="2981324" y="2863334"/>
            <a:ext cx="6981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zh-CN" sz="4800" b="1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zh-CN" altLang="en-US" sz="4800" b="1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三相半波相控整流电路</a:t>
            </a:r>
            <a:endParaRPr lang="en-US" altLang="zh-CN" sz="4800" b="1" cap="none" spc="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9164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539</Words>
  <Application>Microsoft Office PowerPoint</Application>
  <PresentationFormat>宽屏</PresentationFormat>
  <Paragraphs>41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TimesNewRomanPS-BoldItalicMT</vt:lpstr>
      <vt:lpstr>TimesNewRomanPS-BoldMT</vt:lpstr>
      <vt:lpstr>TimesNewRomanPS-ItalicMT</vt:lpstr>
      <vt:lpstr>等线</vt:lpstr>
      <vt:lpstr>等线 Light</vt:lpstr>
      <vt:lpstr>华文中宋</vt:lpstr>
      <vt:lpstr>宋体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3212499056@qq.com</dc:creator>
  <cp:lastModifiedBy>3212499056@qq.com</cp:lastModifiedBy>
  <cp:revision>32</cp:revision>
  <dcterms:created xsi:type="dcterms:W3CDTF">2023-11-12T13:16:26Z</dcterms:created>
  <dcterms:modified xsi:type="dcterms:W3CDTF">2023-11-13T11:56:55Z</dcterms:modified>
</cp:coreProperties>
</file>